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</p:sldMasterIdLst>
  <p:sldIdLst>
    <p:sldId id="256" r:id="rId2"/>
    <p:sldId id="287" r:id="rId3"/>
    <p:sldId id="299" r:id="rId4"/>
    <p:sldId id="290" r:id="rId5"/>
    <p:sldId id="261" r:id="rId6"/>
    <p:sldId id="297" r:id="rId7"/>
    <p:sldId id="274" r:id="rId8"/>
    <p:sldId id="29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835AF3-2379-4207-BAD0-A8C660BF998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E835AF3-2379-4207-BAD0-A8C660BF9982}" type="datetimeFigureOut">
              <a:rPr lang="ru-RU" smtClean="0"/>
              <a:pPr/>
              <a:t>28.06.2023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F5A3005-EDC1-4B84-AF74-0356FC0C5C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дзаголовок 2"/>
          <p:cNvSpPr txBox="1">
            <a:spLocks/>
          </p:cNvSpPr>
          <p:nvPr/>
        </p:nvSpPr>
        <p:spPr>
          <a:xfrm>
            <a:off x="1291280" y="2854651"/>
            <a:ext cx="7682254" cy="95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  <a:defRPr sz="2200" kern="1200" cap="all" baseline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None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Lucida Console" pitchFamily="49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0371" y="169574"/>
            <a:ext cx="1562614" cy="2112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5767410" y="182880"/>
            <a:ext cx="228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600" b="1" dirty="0" smtClean="0">
                <a:solidFill>
                  <a:prstClr val="black"/>
                </a:solidFill>
                <a:latin typeface="Lucida Console" pitchFamily="49" charset="0"/>
                <a:cs typeface="Times New Roman" panose="02020603050405020304" pitchFamily="18" charset="0"/>
              </a:rPr>
              <a:t>Республика Хакасия, </a:t>
            </a:r>
          </a:p>
          <a:p>
            <a:pPr lvl="0" algn="r"/>
            <a:r>
              <a:rPr lang="ru-RU" sz="1600" b="1" dirty="0" smtClean="0">
                <a:solidFill>
                  <a:prstClr val="black"/>
                </a:solidFill>
                <a:latin typeface="Lucida Console" pitchFamily="49" charset="0"/>
                <a:cs typeface="Times New Roman" panose="02020603050405020304" pitchFamily="18" charset="0"/>
              </a:rPr>
              <a:t>город Черногорск</a:t>
            </a:r>
            <a:endParaRPr lang="ru-RU" sz="1600" b="1" dirty="0">
              <a:solidFill>
                <a:prstClr val="black"/>
              </a:solidFill>
              <a:latin typeface="Lucida Console" pitchFamily="49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8686" y="174171"/>
            <a:ext cx="57536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4008" lvl="0" algn="ctr" defTabSz="914400">
              <a:buClr>
                <a:srgbClr val="2DA2BF"/>
              </a:buClr>
              <a:buSzPct val="68000"/>
            </a:pPr>
            <a:r>
              <a:rPr lang="ru-RU" sz="1400" cap="all" dirty="0" smtClean="0">
                <a:solidFill>
                  <a:prstClr val="black"/>
                </a:solidFill>
                <a:latin typeface="Lucida Console" pitchFamily="49" charset="0"/>
                <a:cs typeface="Times New Roman" panose="02020603050405020304" pitchFamily="18" charset="0"/>
              </a:rPr>
              <a:t>Муниципальное бюджетное </a:t>
            </a:r>
          </a:p>
          <a:p>
            <a:pPr marR="64008" lvl="0" algn="ctr" defTabSz="914400">
              <a:buClr>
                <a:srgbClr val="2DA2BF"/>
              </a:buClr>
              <a:buSzPct val="68000"/>
            </a:pPr>
            <a:r>
              <a:rPr lang="ru-RU" sz="1400" cap="all" dirty="0" smtClean="0">
                <a:solidFill>
                  <a:prstClr val="black"/>
                </a:solidFill>
                <a:latin typeface="Lucida Console" pitchFamily="49" charset="0"/>
                <a:cs typeface="Times New Roman" panose="02020603050405020304" pitchFamily="18" charset="0"/>
              </a:rPr>
              <a:t>общеобразовательное учреждение </a:t>
            </a:r>
          </a:p>
          <a:p>
            <a:pPr marR="64008" lvl="0" algn="ctr" defTabSz="914400">
              <a:buClr>
                <a:srgbClr val="2DA2BF"/>
              </a:buClr>
              <a:buSzPct val="68000"/>
            </a:pPr>
            <a:r>
              <a:rPr lang="ru-RU" sz="1400" cap="all" dirty="0" smtClean="0">
                <a:solidFill>
                  <a:prstClr val="black"/>
                </a:solidFill>
                <a:latin typeface="Lucida Console" pitchFamily="49" charset="0"/>
                <a:cs typeface="Times New Roman" panose="02020603050405020304" pitchFamily="18" charset="0"/>
              </a:rPr>
              <a:t>«Средняя общеобразовательная школа № 19 </a:t>
            </a:r>
          </a:p>
          <a:p>
            <a:pPr marR="64008" lvl="0" algn="ctr" defTabSz="914400">
              <a:buClr>
                <a:srgbClr val="2DA2BF"/>
              </a:buClr>
              <a:buSzPct val="68000"/>
            </a:pPr>
            <a:r>
              <a:rPr lang="ru-RU" sz="1400" cap="all" dirty="0" smtClean="0">
                <a:solidFill>
                  <a:prstClr val="black"/>
                </a:solidFill>
                <a:latin typeface="Lucida Console" pitchFamily="49" charset="0"/>
                <a:cs typeface="Times New Roman" panose="02020603050405020304" pitchFamily="18" charset="0"/>
              </a:rPr>
              <a:t>с углубленным изучением отдельных предметов»</a:t>
            </a:r>
            <a:endParaRPr lang="ru-RU" sz="1400" cap="all" dirty="0">
              <a:solidFill>
                <a:prstClr val="black"/>
              </a:solidFill>
              <a:latin typeface="Lucida Console" pitchFamily="49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04911" y="1102024"/>
            <a:ext cx="7244861" cy="109623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Lucida Console" pitchFamily="49" charset="0"/>
                <a:ea typeface="+mn-ea"/>
                <a:cs typeface="Times New Roman" panose="02020603050405020304" pitchFamily="18" charset="0"/>
              </a:rPr>
              <a:t>Школьный спортивный клуб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Lucida Console" pitchFamily="49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Lucida Console" pitchFamily="49" charset="0"/>
                <a:ea typeface="+mn-ea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Lucida Console" pitchFamily="49" charset="0"/>
                <a:ea typeface="+mn-ea"/>
                <a:cs typeface="Times New Roman" panose="02020603050405020304" pitchFamily="18" charset="0"/>
              </a:rPr>
              <a:t>«Надежда»</a:t>
            </a:r>
          </a:p>
        </p:txBody>
      </p:sp>
      <p:sp>
        <p:nvSpPr>
          <p:cNvPr id="15" name="Подзаголовок 14"/>
          <p:cNvSpPr>
            <a:spLocks noGrp="1"/>
          </p:cNvSpPr>
          <p:nvPr>
            <p:ph type="subTitle" idx="1"/>
          </p:nvPr>
        </p:nvSpPr>
        <p:spPr>
          <a:xfrm>
            <a:off x="197841" y="3334720"/>
            <a:ext cx="8750105" cy="903452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ШСК «Надежда» действует в </a:t>
            </a:r>
            <a:r>
              <a:rPr lang="ru-RU" sz="1600" b="1" dirty="0" smtClean="0">
                <a:solidFill>
                  <a:schemeClr val="tx1"/>
                </a:solidFill>
              </a:rPr>
              <a:t>МБОУ СОШ № 19 с 2016 года</a:t>
            </a:r>
            <a:r>
              <a:rPr lang="ru-RU" sz="1600" dirty="0" smtClean="0">
                <a:solidFill>
                  <a:schemeClr val="tx1"/>
                </a:solidFill>
              </a:rPr>
              <a:t>. В рамках клуба организована работа традиционных спортивных секций: </a:t>
            </a:r>
            <a:r>
              <a:rPr lang="ru-RU" sz="1600" b="1" dirty="0" smtClean="0">
                <a:solidFill>
                  <a:schemeClr val="tx1"/>
                </a:solidFill>
              </a:rPr>
              <a:t>волейбол, баскетбол, футбол</a:t>
            </a:r>
            <a:r>
              <a:rPr lang="ru-RU" sz="1600" dirty="0" smtClean="0">
                <a:solidFill>
                  <a:schemeClr val="tx1"/>
                </a:solidFill>
              </a:rPr>
              <a:t>. В клубе так же работают секции/кружки по </a:t>
            </a:r>
            <a:r>
              <a:rPr lang="ru-RU" sz="1600" b="1" dirty="0" smtClean="0">
                <a:solidFill>
                  <a:schemeClr val="tx1"/>
                </a:solidFill>
              </a:rPr>
              <a:t>настольному теннису, шахматам и дзюдо.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47523" y="5441909"/>
            <a:ext cx="86727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клубе созданы оптимальные условия для развития массового и профессионального видов спорта. В рамках работы клуба в </a:t>
            </a:r>
            <a:r>
              <a:rPr lang="ru-RU" b="1" dirty="0" smtClean="0"/>
              <a:t>зимний период </a:t>
            </a:r>
            <a:r>
              <a:rPr lang="ru-RU" dirty="0" smtClean="0"/>
              <a:t>для жителей микрорайона организовано </a:t>
            </a:r>
            <a:r>
              <a:rPr lang="ru-RU" b="1" dirty="0" smtClean="0"/>
              <a:t>катание на коньках</a:t>
            </a:r>
            <a:r>
              <a:rPr lang="ru-RU" dirty="0" smtClean="0"/>
              <a:t>, в </a:t>
            </a:r>
            <a:r>
              <a:rPr lang="ru-RU" b="1" dirty="0" smtClean="0"/>
              <a:t>летний период </a:t>
            </a:r>
            <a:r>
              <a:rPr lang="ru-RU" dirty="0" smtClean="0"/>
              <a:t>работает </a:t>
            </a:r>
            <a:r>
              <a:rPr lang="ru-RU" b="1" dirty="0" smtClean="0"/>
              <a:t>спортивная площадка</a:t>
            </a:r>
            <a:r>
              <a:rPr lang="ru-RU" dirty="0" smtClean="0"/>
              <a:t>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2772395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Руководитель клуба: Гусак Ольга Анатольевна – учитель физической культуры</a:t>
            </a:r>
            <a:endParaRPr lang="ru-RU" b="1" dirty="0"/>
          </a:p>
        </p:txBody>
      </p:sp>
      <p:sp>
        <p:nvSpPr>
          <p:cNvPr id="21" name="Заголовок 4"/>
          <p:cNvSpPr txBox="1">
            <a:spLocks/>
          </p:cNvSpPr>
          <p:nvPr/>
        </p:nvSpPr>
        <p:spPr>
          <a:xfrm>
            <a:off x="827651" y="2264898"/>
            <a:ext cx="7244861" cy="437449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Console" pitchFamily="49" charset="0"/>
                <a:ea typeface="+mn-ea"/>
                <a:cs typeface="Times New Roman" panose="02020603050405020304" pitchFamily="18" charset="0"/>
              </a:rPr>
              <a:t>НОМИНАЦИЯ 1 «Звезды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Console" pitchFamily="49" charset="0"/>
                <a:cs typeface="Times New Roman" panose="02020603050405020304" pitchFamily="18" charset="0"/>
              </a:rPr>
              <a:t>школьного спорта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Lucida Console" pitchFamily="49" charset="0"/>
                <a:ea typeface="+mn-ea"/>
                <a:cs typeface="Times New Roman" panose="02020603050405020304" pitchFamily="18" charset="0"/>
              </a:rPr>
              <a:t>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Lucida Console" pitchFamily="49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32116" y="4156726"/>
            <a:ext cx="89118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 рамках реализации региональной межведомственной программы «Плавание для все» </a:t>
            </a:r>
            <a:r>
              <a:rPr lang="ru-RU" b="1" dirty="0" smtClean="0"/>
              <a:t>с 01.12.2022 года учащиеся начальной школы посещали ФОК «Хакасия- спорт» (бассейн). </a:t>
            </a:r>
            <a:r>
              <a:rPr lang="ru-RU" dirty="0" smtClean="0"/>
              <a:t>Результатом программы стало ее успешное освоение и получение сертификатов и нагрудных значков 157 учениками.</a:t>
            </a:r>
          </a:p>
        </p:txBody>
      </p:sp>
    </p:spTree>
    <p:extLst>
      <p:ext uri="{BB962C8B-B14F-4D97-AF65-F5344CB8AC3E}">
        <p14:creationId xmlns:p14="http://schemas.microsoft.com/office/powerpoint/2010/main" xmlns="" val="987286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88126" y="195106"/>
            <a:ext cx="86727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С целью выявления одаренных в спортивной деятельности  учащихся</a:t>
            </a:r>
            <a:r>
              <a:rPr lang="ru-RU" dirty="0" smtClean="0"/>
              <a:t> и популяризации профессии  педагога работа руководителя клуба и учителей физической культуры / тренеров ДЮСШ и ЦСКА (работающих на базе школы) была направлена на привлечение воспитанников клуба к организации  и судейству спортивных программ.</a:t>
            </a:r>
          </a:p>
        </p:txBody>
      </p:sp>
      <p:pic>
        <p:nvPicPr>
          <p:cNvPr id="1026" name="Picture 2" descr="C:\Users\user\Desktop\ЗВЕЗДЫ ШКОЛЬНОГО СПОРТА\Презентация\free-png.ru-2-340x26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1885" y="4356475"/>
            <a:ext cx="3650941" cy="2501525"/>
          </a:xfrm>
          <a:prstGeom prst="rect">
            <a:avLst/>
          </a:prstGeom>
          <a:noFill/>
        </p:spPr>
      </p:pic>
      <p:pic>
        <p:nvPicPr>
          <p:cNvPr id="1027" name="Picture 3" descr="E:\ФОТО и видео\уч.год 2020-2021\Конкурс гимнастов\IMG-49c6e5ed8bc8dde0aba8975a06c82ca1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015" y="1800663"/>
            <a:ext cx="3714466" cy="27858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user\Desktop\ЗВЕЗДЫ ШКОЛЬНОГО СПОРТА\Презентация\фото\IMG_20230628_095025_5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4563" y="1519758"/>
            <a:ext cx="4726745" cy="35450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2624406" y="5206500"/>
            <a:ext cx="63163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С целью повышения престижа клуба и сплочения </a:t>
            </a:r>
          </a:p>
          <a:p>
            <a:pPr algn="r"/>
            <a:r>
              <a:rPr lang="ru-RU" dirty="0" smtClean="0"/>
              <a:t>коллектива педагоги сами принимают участие в спортивных соревнованиях. Команда МБОУ СОШ 19 в 2023 года стала победителем муниципального турнира по волейболу среди педагогических  работников </a:t>
            </a:r>
          </a:p>
        </p:txBody>
      </p:sp>
    </p:spTree>
    <p:extLst>
      <p:ext uri="{BB962C8B-B14F-4D97-AF65-F5344CB8AC3E}">
        <p14:creationId xmlns:p14="http://schemas.microsoft.com/office/powerpoint/2010/main" xmlns="" val="372715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46184" y="0"/>
            <a:ext cx="86727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 ШСК для эффективности и достижения участниками клуба высоких результатов  осуществляется по нескольким направлениям и  применением различных форм и технологий</a:t>
            </a:r>
            <a:r>
              <a:rPr lang="ru-RU" dirty="0" smtClean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30841" y="1141547"/>
            <a:ext cx="22015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В клубе проводятся </a:t>
            </a:r>
            <a:r>
              <a:rPr lang="ru-RU" sz="1600" b="1" dirty="0" smtClean="0"/>
              <a:t>спортивно- массовые мероприятия</a:t>
            </a:r>
            <a:r>
              <a:rPr lang="ru-RU" sz="1600" dirty="0" smtClean="0"/>
              <a:t>, как в течении учебного года, так и в период работы ЛДП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312820" y="798288"/>
            <a:ext cx="2620165" cy="1965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625" y="844062"/>
            <a:ext cx="3677923" cy="2068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0" y="2962644"/>
            <a:ext cx="86938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В рамках физкультурно- оздоровительных  мероприятий  проводятся  </a:t>
            </a:r>
            <a:r>
              <a:rPr lang="ru-RU" sz="1600" b="1" dirty="0" smtClean="0"/>
              <a:t>динамические паузы в начальной школе, прогулки, ежедневная зарядка в ЛДП </a:t>
            </a:r>
            <a:r>
              <a:rPr lang="ru-RU" sz="1600" dirty="0" smtClean="0"/>
              <a:t>и т.д.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904622"/>
            <a:ext cx="30667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Физкультурно- спортивная деятельность заключается </a:t>
            </a:r>
          </a:p>
          <a:p>
            <a:pPr algn="ctr"/>
            <a:r>
              <a:rPr lang="ru-RU" sz="1600" b="1" dirty="0" smtClean="0"/>
              <a:t>в подготовке и участии </a:t>
            </a:r>
          </a:p>
          <a:p>
            <a:pPr algn="ctr"/>
            <a:r>
              <a:rPr lang="ru-RU" sz="1600" b="1" dirty="0" smtClean="0"/>
              <a:t>команд ШСК</a:t>
            </a:r>
          </a:p>
          <a:p>
            <a:pPr algn="ctr"/>
            <a:r>
              <a:rPr lang="ru-RU" sz="1600" b="1" dirty="0" smtClean="0"/>
              <a:t> в соревнованиях </a:t>
            </a:r>
          </a:p>
          <a:p>
            <a:pPr algn="ctr"/>
            <a:r>
              <a:rPr lang="ru-RU" sz="1600" b="1" dirty="0" smtClean="0"/>
              <a:t>различного уровня.</a:t>
            </a:r>
          </a:p>
          <a:p>
            <a:pPr algn="ctr"/>
            <a:r>
              <a:rPr lang="ru-RU" sz="1600" dirty="0" smtClean="0"/>
              <a:t>К участию в акциях и соревнованиях активно </a:t>
            </a:r>
            <a:r>
              <a:rPr lang="ru-RU" sz="1600" b="1" dirty="0" smtClean="0"/>
              <a:t>привлекаются родители.</a:t>
            </a: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18399" y="4813419"/>
            <a:ext cx="1393371" cy="18558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99617" y="3628569"/>
            <a:ext cx="2283583" cy="1712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44417" y="3657599"/>
            <a:ext cx="2109411" cy="15820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4" name="Picture 6" descr="C:\Users\user\Desktop\ЗВЕЗДЫ ШКОЛЬНОГО СПОРТА\Презентация\фото\IMG_20230628_095001_28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73229" y="4854235"/>
            <a:ext cx="2238885" cy="1829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72715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71267" y="0"/>
            <a:ext cx="8672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Показателем эффективности  работы клуба являются призовые места команд ШСК, так и личные достижения участников клуба.</a:t>
            </a:r>
          </a:p>
        </p:txBody>
      </p:sp>
      <p:pic>
        <p:nvPicPr>
          <p:cNvPr id="3082" name="Picture 10" descr="C:\Users\user\Desktop\ЗВЕЗДЫ ШКОЛЬНОГО СПОРТА\Презентация\фото\IMG_20230628_095025_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914" y="2120923"/>
            <a:ext cx="3280229" cy="2278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Прямоугольник 16"/>
          <p:cNvSpPr/>
          <p:nvPr/>
        </p:nvSpPr>
        <p:spPr>
          <a:xfrm>
            <a:off x="0" y="747485"/>
            <a:ext cx="86727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Показателем </a:t>
            </a:r>
            <a:r>
              <a:rPr lang="ru-RU" dirty="0" smtClean="0"/>
              <a:t>эффективности  работы клуба являются призовые места команд ШСК (КЭС- </a:t>
            </a:r>
            <a:r>
              <a:rPr lang="ru-RU" dirty="0" err="1" smtClean="0"/>
              <a:t>баскет</a:t>
            </a:r>
            <a:r>
              <a:rPr lang="ru-RU" dirty="0" smtClean="0"/>
              <a:t>, муниципальные турниры по различным видам  спорта,  соревнования в рамках  Школьной спортивной лиги и т.д. ). </a:t>
            </a:r>
          </a:p>
          <a:p>
            <a:pPr algn="ctr"/>
            <a:r>
              <a:rPr lang="ru-RU" b="1" dirty="0" smtClean="0"/>
              <a:t>По итогам  2022-2023 заняли 35 призовых мест по командным видам спорта.</a:t>
            </a:r>
          </a:p>
        </p:txBody>
      </p:sp>
      <p:pic>
        <p:nvPicPr>
          <p:cNvPr id="3080" name="Picture 8" descr="C:\Users\user\Desktop\ЗВЕЗДЫ ШКОЛЬНОГО СПОРТА\Презентация\фото\IMG_20230628_095001_3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9029" y="4212952"/>
            <a:ext cx="3310525" cy="2420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4" name="Picture 12" descr="C:\Users\user\Desktop\ЗВЕЗДЫ ШКОЛЬНОГО СПОРТА\Презентация\фото\IMG_20230628_095017_7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7033" y="2032000"/>
            <a:ext cx="4099668" cy="2298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5" name="Picture 13" descr="C:\Users\user\Desktop\ЗВЕЗДЫ ШКОЛЬНОГО СПОРТА\Презентация\фото\IMG_20230628_125942_9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77258" y="4224641"/>
            <a:ext cx="3184752" cy="2459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8379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C:\Users\user\Desktop\ЗВЕЗДЫ ШКОЛЬНОГО СПОРТА\Презентация\фото\IMG_20230628_095009_4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5751" y="4078514"/>
            <a:ext cx="3449563" cy="25871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6" descr="C:\Users\user\Desktop\ЗВЕЗДЫ ШКОЛЬНОГО СПОРТА\Презентация\фото\IMG_20230628_095001_9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4114" y="4162955"/>
            <a:ext cx="1952620" cy="2499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89553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61 участник клуба в 2022-2023 году  стали победителями и призерами </a:t>
            </a:r>
            <a:r>
              <a:rPr lang="ru-RU" dirty="0" smtClean="0"/>
              <a:t>различных конкурсных программ (конкурсы кроссвордов, фотографий и т.д. ), соревнований  (Кросс нации, легкоатлетические турниры и т.д.), олимпиад по физической культуре (муниципальная олимпиада и Всероссийская олимпиада школьников), мероприятия </a:t>
            </a:r>
            <a:r>
              <a:rPr lang="ru-RU" dirty="0" err="1" smtClean="0"/>
              <a:t>туристско</a:t>
            </a:r>
            <a:r>
              <a:rPr lang="ru-RU" dirty="0" smtClean="0"/>
              <a:t>- спортивного направления , турниры по шахматам и т.д.</a:t>
            </a:r>
          </a:p>
        </p:txBody>
      </p:sp>
      <p:pic>
        <p:nvPicPr>
          <p:cNvPr id="4099" name="Picture 3" descr="C:\Users\user\Desktop\ЗВЕЗДЫ ШКОЛЬНОГО СПОРТА\Презентация\фото\IMG_20230628_130031_3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112" y="2235200"/>
            <a:ext cx="2491070" cy="1988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1" name="Picture 5" descr="C:\Users\user\Desktop\ЗВЕЗДЫ ШКОЛЬНОГО СПОРТА\Презентация\фото\IMG_20230628_095035_9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05615" y="2220688"/>
            <a:ext cx="3133585" cy="2121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Прямоугольник 19"/>
          <p:cNvSpPr/>
          <p:nvPr/>
        </p:nvSpPr>
        <p:spPr>
          <a:xfrm>
            <a:off x="2881088" y="1988456"/>
            <a:ext cx="26633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 2022-2023 году  55 членов клуба получили  значки ГТО</a:t>
            </a:r>
            <a:r>
              <a:rPr lang="ru-RU" dirty="0" smtClean="0"/>
              <a:t>, из них: </a:t>
            </a:r>
          </a:p>
          <a:p>
            <a:pPr marL="342900" indent="-342900" algn="ctr">
              <a:buAutoNum type="arabicPlain" startAt="34"/>
            </a:pPr>
            <a:r>
              <a:rPr lang="ru-RU" dirty="0" smtClean="0"/>
              <a:t>чел. – золото;</a:t>
            </a:r>
          </a:p>
          <a:p>
            <a:pPr marL="342900" indent="-342900" algn="ctr"/>
            <a:r>
              <a:rPr lang="ru-RU" dirty="0" smtClean="0"/>
              <a:t>6 чел. – серебро,</a:t>
            </a:r>
          </a:p>
          <a:p>
            <a:pPr marL="342900" indent="-342900" algn="ctr"/>
            <a:r>
              <a:rPr lang="ru-RU" dirty="0" smtClean="0"/>
              <a:t>15 чел.- бронза.</a:t>
            </a:r>
          </a:p>
        </p:txBody>
      </p:sp>
      <p:pic>
        <p:nvPicPr>
          <p:cNvPr id="12" name="Picture 3" descr="C:\Users\user\Desktop\ЗВЕЗДЫ ШКОЛЬНОГО СПОРТА\Презентация\фото\IMG_20230628_095001_4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9498" y="4557487"/>
            <a:ext cx="2707873" cy="19013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Прямоугольник 20"/>
          <p:cNvSpPr/>
          <p:nvPr/>
        </p:nvSpPr>
        <p:spPr>
          <a:xfrm>
            <a:off x="174172" y="1502229"/>
            <a:ext cx="85489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58%  членов клуба , сдающих нормы  ВФСК ГТО получают отличительные знаки:</a:t>
            </a:r>
          </a:p>
        </p:txBody>
      </p:sp>
    </p:spTree>
    <p:extLst>
      <p:ext uri="{BB962C8B-B14F-4D97-AF65-F5344CB8AC3E}">
        <p14:creationId xmlns:p14="http://schemas.microsoft.com/office/powerpoint/2010/main" xmlns="" val="1147792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965449" y="972945"/>
            <a:ext cx="2801257" cy="120032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МАУ «Черногорский центр культуры и досуга» (Городской парк «Виктория- Победа»)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31670" y="0"/>
            <a:ext cx="8912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Клубом «Надежда»  налажено тесное взаимодействие с социальными партнерами. </a:t>
            </a:r>
          </a:p>
          <a:p>
            <a:pPr algn="ctr"/>
            <a:r>
              <a:rPr lang="ru-RU" b="1" dirty="0" smtClean="0"/>
              <a:t>Они привлекаются  к  совместной реализации плана работы клуба, а так же используется их материально- техническая база.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9421" y="938123"/>
            <a:ext cx="2627086" cy="9233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</a:rPr>
              <a:t>Комитет по культуре, молодежи и спорту г. Черногорска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0501" y="927588"/>
            <a:ext cx="3030406" cy="147732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ГАУ РХ «Центр спортивной подготовки сборных команд Республики Хакасия»</a:t>
            </a:r>
          </a:p>
          <a:p>
            <a:pPr algn="ctr"/>
            <a:r>
              <a:rPr lang="ru-RU" dirty="0" smtClean="0"/>
              <a:t>– ФОК «Хакасия- спорт»</a:t>
            </a:r>
          </a:p>
          <a:p>
            <a:pPr algn="ctr"/>
            <a:r>
              <a:rPr lang="ru-RU" dirty="0" smtClean="0"/>
              <a:t>(бассейн)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1320" y="1939053"/>
            <a:ext cx="2656115" cy="9233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МБУ ДО «Детско-юношеская школа города Черногорска»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74521" y="2331846"/>
            <a:ext cx="2844800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РОО «Федерация дзюдо Республики Хакасия»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16171" y="2471546"/>
            <a:ext cx="2844800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СШОР «ЦСКА-Хакасия»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8600" y="3067538"/>
            <a:ext cx="8572500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МБУ «Спортивная  школа «Сибиряк»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47650" y="3490079"/>
            <a:ext cx="866558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Индивидуальной особенностью клуба </a:t>
            </a:r>
            <a:r>
              <a:rPr lang="ru-RU" dirty="0" smtClean="0"/>
              <a:t>является</a:t>
            </a:r>
            <a:r>
              <a:rPr lang="ru-RU" b="1" dirty="0" smtClean="0"/>
              <a:t> многофункциональность клуба. Наличие  кружков  и секций различной спортивной направленности, наличие  инвентаря и уникальной материальной базы позволяет всесторонне развивать всех участников клуба, а так же увеличивать уровень  их ОФП и СФП.</a:t>
            </a:r>
          </a:p>
          <a:p>
            <a:pPr algn="ctr"/>
            <a:r>
              <a:rPr lang="ru-RU" b="1" dirty="0" smtClean="0"/>
              <a:t> Все это способствует успешной сдаче  нормативов ВФСК  ГТО </a:t>
            </a:r>
            <a:r>
              <a:rPr lang="ru-RU" dirty="0" smtClean="0"/>
              <a:t>(бег на короткие и длинные дистанции, сгибание и разгибание рук в упоре лежа, поднимание туловища из положения лежа, подтягивание на высокой перекладине, наклон вперед из положения  стоя). </a:t>
            </a:r>
          </a:p>
          <a:p>
            <a:pPr algn="ctr"/>
            <a:r>
              <a:rPr lang="ru-RU" b="1" dirty="0" smtClean="0"/>
              <a:t>Наличие в  ШСК тира, тренажерного зала, взаимодействие с бассейном </a:t>
            </a:r>
            <a:r>
              <a:rPr lang="ru-RU" dirty="0" smtClean="0"/>
              <a:t>дает возможность подготовиться членам клуба к сдаче дополнительных испытаний ГТО (плавание, стрельба, туристический поход, рывок гири и т.д.)</a:t>
            </a:r>
          </a:p>
        </p:txBody>
      </p:sp>
    </p:spTree>
    <p:extLst>
      <p:ext uri="{BB962C8B-B14F-4D97-AF65-F5344CB8AC3E}">
        <p14:creationId xmlns:p14="http://schemas.microsoft.com/office/powerpoint/2010/main" xmlns="" val="2715811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3427" y="4235281"/>
            <a:ext cx="3119587" cy="23396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357" y="1059543"/>
            <a:ext cx="2684640" cy="2013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293689" y="705495"/>
            <a:ext cx="2870426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>
                <a:latin typeface="+mn-lt"/>
                <a:cs typeface="+mn-cs"/>
              </a:rPr>
              <a:t>Спортивный инвентарь малого спортзала</a:t>
            </a:r>
            <a:endParaRPr lang="ru-RU" dirty="0">
              <a:latin typeface="+mn-lt"/>
              <a:cs typeface="+mn-cs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680" y="2850373"/>
            <a:ext cx="2484177" cy="1863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Заголовок 1"/>
          <p:cNvSpPr txBox="1">
            <a:spLocks/>
          </p:cNvSpPr>
          <p:nvPr/>
        </p:nvSpPr>
        <p:spPr>
          <a:xfrm>
            <a:off x="3529849" y="3635758"/>
            <a:ext cx="2203294" cy="66047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>
                <a:latin typeface="+mn-lt"/>
                <a:cs typeface="+mn-cs"/>
              </a:rPr>
              <a:t>Теннисные столы и спец.инвентарь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8912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ШСК владеет достаточной обеспеченностью инвентарем и разнообразной материально- технической базой для работы.</a:t>
            </a:r>
          </a:p>
        </p:txBody>
      </p:sp>
      <p:pic>
        <p:nvPicPr>
          <p:cNvPr id="2050" name="Picture 2" descr="C:\Users\user\Desktop\ЗВЕЗДЫ ШКОЛЬНОГО СПОРТА\Презентация\IMG_20230628_1422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1046" y="4499429"/>
            <a:ext cx="2755240" cy="20616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user\Desktop\ЗВЕЗДЫ ШКОЛЬНОГО СПОРТА\Презентация\IMG_20230628_14192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341962" y="1100217"/>
            <a:ext cx="2975427" cy="2226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C:\Users\user\Desktop\ЗВЕЗДЫ ШКОЛЬНОГО СПОРТА\Презентация\IMG_20230628_1422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7658" y="870857"/>
            <a:ext cx="3365442" cy="2518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67"/>
          <a:stretch/>
        </p:blipFill>
        <p:spPr>
          <a:xfrm>
            <a:off x="205730" y="4822224"/>
            <a:ext cx="2333184" cy="18259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6255657" y="3730102"/>
            <a:ext cx="2573005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>
                <a:latin typeface="+mn-lt"/>
                <a:cs typeface="+mn-cs"/>
              </a:rPr>
              <a:t>Спортинвентарь большого спортзала</a:t>
            </a:r>
            <a:endParaRPr lang="ru-RU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3842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224" y="2350842"/>
            <a:ext cx="3057213" cy="20878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434" y="4709248"/>
            <a:ext cx="2593367" cy="19450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317059" y="3932832"/>
            <a:ext cx="2342684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>
                <a:latin typeface="+mn-lt"/>
                <a:cs typeface="+mn-cs"/>
              </a:rPr>
              <a:t>Хоккейная коробка</a:t>
            </a:r>
            <a:endParaRPr lang="ru-RU" dirty="0">
              <a:latin typeface="+mn-lt"/>
              <a:cs typeface="+mn-c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1584" y="4606706"/>
            <a:ext cx="2653863" cy="1990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3050595" y="4512936"/>
            <a:ext cx="2069385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>
                <a:latin typeface="+mn-lt"/>
                <a:cs typeface="+mn-cs"/>
              </a:rPr>
              <a:t>Футбольное поле</a:t>
            </a:r>
            <a:endParaRPr lang="ru-RU" dirty="0">
              <a:latin typeface="+mn-lt"/>
              <a:cs typeface="+mn-cs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8224" y="2784171"/>
            <a:ext cx="2131170" cy="15983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4485" y="450158"/>
            <a:ext cx="2385580" cy="1789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6587234" y="2310961"/>
            <a:ext cx="2353566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>
                <a:latin typeface="+mn-lt"/>
                <a:cs typeface="+mn-cs"/>
              </a:rPr>
              <a:t>Большой спортивный зал</a:t>
            </a:r>
            <a:endParaRPr lang="ru-RU" dirty="0">
              <a:latin typeface="+mn-lt"/>
              <a:cs typeface="+mn-cs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6950" y="425825"/>
            <a:ext cx="2703567" cy="1936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778880" y="1836098"/>
            <a:ext cx="2069385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>
                <a:latin typeface="+mn-lt"/>
                <a:cs typeface="+mn-cs"/>
              </a:rPr>
              <a:t>Зал хореографии</a:t>
            </a: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3658151" y="3056204"/>
            <a:ext cx="2510420" cy="120032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>
                <a:latin typeface="+mn-lt"/>
                <a:cs typeface="+mn-cs"/>
              </a:rPr>
              <a:t>Малый спортивный зал </a:t>
            </a:r>
          </a:p>
          <a:p>
            <a:r>
              <a:rPr lang="ru-RU" dirty="0" smtClean="0">
                <a:latin typeface="+mn-lt"/>
                <a:cs typeface="+mn-cs"/>
              </a:rPr>
              <a:t>с напольным покрытием ТАТАМИ</a:t>
            </a:r>
          </a:p>
        </p:txBody>
      </p:sp>
      <p:pic>
        <p:nvPicPr>
          <p:cNvPr id="1026" name="Picture 2" descr="C:\Users\user\Desktop\ЗВЕЗДЫ ШКОЛЬНОГО СПОРТА\Презентация\IMG_20230628_14141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11004" y="276225"/>
            <a:ext cx="3144129" cy="2352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3296559" y="248486"/>
            <a:ext cx="2513691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>
                <a:latin typeface="+mn-lt"/>
                <a:cs typeface="+mn-cs"/>
              </a:rPr>
              <a:t>Тренажерный зал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8159" y="6173036"/>
            <a:ext cx="2913741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>
                <a:latin typeface="+mn-lt"/>
                <a:cs typeface="+mn-cs"/>
              </a:rPr>
              <a:t>Спортивная площадка</a:t>
            </a:r>
            <a:endParaRPr lang="ru-RU" dirty="0">
              <a:latin typeface="+mn-lt"/>
              <a:cs typeface="+mn-cs"/>
            </a:endParaRPr>
          </a:p>
        </p:txBody>
      </p:sp>
      <p:pic>
        <p:nvPicPr>
          <p:cNvPr id="1027" name="Picture 3" descr="E:\ФОТО и видео\уч.год 2020-2021\Открытие тира 19.02.2021\IMG_20210219_14543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0514" y="4527107"/>
            <a:ext cx="2756176" cy="2062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7523405" y="6280617"/>
            <a:ext cx="1417395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 smtClean="0">
                <a:latin typeface="+mn-lt"/>
                <a:cs typeface="+mn-cs"/>
              </a:rPr>
              <a:t>Тир</a:t>
            </a:r>
            <a:endParaRPr lang="ru-RU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1587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prism isInverted="1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2050</TotalTime>
  <Words>737</Words>
  <Application>Microsoft Office PowerPoint</Application>
  <PresentationFormat>Экран (4:3)</PresentationFormat>
  <Paragraphs>60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Школьный спортивный клуб  «Надежда»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Привлекательность клуба</dc:title>
  <dc:creator>Семья</dc:creator>
  <cp:lastModifiedBy>Пользователь</cp:lastModifiedBy>
  <cp:revision>152</cp:revision>
  <dcterms:created xsi:type="dcterms:W3CDTF">2018-04-26T16:41:05Z</dcterms:created>
  <dcterms:modified xsi:type="dcterms:W3CDTF">2023-06-28T07:59:51Z</dcterms:modified>
</cp:coreProperties>
</file>