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4" r:id="rId1"/>
  </p:sldMasterIdLst>
  <p:sldIdLst>
    <p:sldId id="256" r:id="rId2"/>
    <p:sldId id="287" r:id="rId3"/>
    <p:sldId id="288" r:id="rId4"/>
    <p:sldId id="289" r:id="rId5"/>
    <p:sldId id="290" r:id="rId6"/>
    <p:sldId id="291" r:id="rId7"/>
    <p:sldId id="292" r:id="rId8"/>
    <p:sldId id="293" r:id="rId9"/>
    <p:sldId id="294" r:id="rId10"/>
    <p:sldId id="295" r:id="rId11"/>
    <p:sldId id="296" r:id="rId12"/>
    <p:sldId id="297" r:id="rId13"/>
    <p:sldId id="261" r:id="rId14"/>
    <p:sldId id="274" r:id="rId15"/>
    <p:sldId id="298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141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35AF3-2379-4207-BAD0-A8C660BF9982}" type="datetimeFigureOut">
              <a:rPr lang="ru-RU" smtClean="0"/>
              <a:t>20.08.2021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A3005-EDC1-4B84-AF74-0356FC0C5C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833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35AF3-2379-4207-BAD0-A8C660BF9982}" type="datetimeFigureOut">
              <a:rPr lang="ru-RU" smtClean="0"/>
              <a:t>20.08.2021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A3005-EDC1-4B84-AF74-0356FC0C5C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6178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35AF3-2379-4207-BAD0-A8C660BF9982}" type="datetimeFigureOut">
              <a:rPr lang="ru-RU" smtClean="0"/>
              <a:t>20.08.2021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A3005-EDC1-4B84-AF74-0356FC0C5C6F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048138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35AF3-2379-4207-BAD0-A8C660BF9982}" type="datetimeFigureOut">
              <a:rPr lang="ru-RU" smtClean="0"/>
              <a:t>20.08.2021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A3005-EDC1-4B84-AF74-0356FC0C5C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07543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35AF3-2379-4207-BAD0-A8C660BF9982}" type="datetimeFigureOut">
              <a:rPr lang="ru-RU" smtClean="0"/>
              <a:t>20.08.2021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A3005-EDC1-4B84-AF74-0356FC0C5C6F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499833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35AF3-2379-4207-BAD0-A8C660BF9982}" type="datetimeFigureOut">
              <a:rPr lang="ru-RU" smtClean="0"/>
              <a:t>20.08.2021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A3005-EDC1-4B84-AF74-0356FC0C5C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98593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35AF3-2379-4207-BAD0-A8C660BF9982}" type="datetimeFigureOut">
              <a:rPr lang="ru-RU" smtClean="0"/>
              <a:t>20.08.2021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A3005-EDC1-4B84-AF74-0356FC0C5C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2697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35AF3-2379-4207-BAD0-A8C660BF9982}" type="datetimeFigureOut">
              <a:rPr lang="ru-RU" smtClean="0"/>
              <a:t>20.08.2021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A3005-EDC1-4B84-AF74-0356FC0C5C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94313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35AF3-2379-4207-BAD0-A8C660BF9982}" type="datetimeFigureOut">
              <a:rPr lang="ru-RU" smtClean="0"/>
              <a:t>20.08.2021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A3005-EDC1-4B84-AF74-0356FC0C5C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3143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35AF3-2379-4207-BAD0-A8C660BF9982}" type="datetimeFigureOut">
              <a:rPr lang="ru-RU" smtClean="0"/>
              <a:t>20.08.2021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A3005-EDC1-4B84-AF74-0356FC0C5C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0515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35AF3-2379-4207-BAD0-A8C660BF9982}" type="datetimeFigureOut">
              <a:rPr lang="ru-RU" smtClean="0"/>
              <a:t>20.08.2021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A3005-EDC1-4B84-AF74-0356FC0C5C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9532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35AF3-2379-4207-BAD0-A8C660BF9982}" type="datetimeFigureOut">
              <a:rPr lang="ru-RU" smtClean="0"/>
              <a:t>20.08.2021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A3005-EDC1-4B84-AF74-0356FC0C5C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109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35AF3-2379-4207-BAD0-A8C660BF9982}" type="datetimeFigureOut">
              <a:rPr lang="ru-RU" smtClean="0"/>
              <a:t>20.08.2021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A3005-EDC1-4B84-AF74-0356FC0C5C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361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35AF3-2379-4207-BAD0-A8C660BF9982}" type="datetimeFigureOut">
              <a:rPr lang="ru-RU" smtClean="0"/>
              <a:t>20.08.2021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A3005-EDC1-4B84-AF74-0356FC0C5C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7678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35AF3-2379-4207-BAD0-A8C660BF9982}" type="datetimeFigureOut">
              <a:rPr lang="ru-RU" smtClean="0"/>
              <a:t>20.08.2021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A3005-EDC1-4B84-AF74-0356FC0C5C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0111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35AF3-2379-4207-BAD0-A8C660BF9982}" type="datetimeFigureOut">
              <a:rPr lang="ru-RU" smtClean="0"/>
              <a:t>20.08.2021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A3005-EDC1-4B84-AF74-0356FC0C5C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7823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35AF3-2379-4207-BAD0-A8C660BF9982}" type="datetimeFigureOut">
              <a:rPr lang="ru-RU" smtClean="0"/>
              <a:t>20.08.2021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A3005-EDC1-4B84-AF74-0356FC0C5C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4518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835AF3-2379-4207-BAD0-A8C660BF9982}" type="datetimeFigureOut">
              <a:rPr lang="ru-RU" smtClean="0"/>
              <a:t>20.08.2021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F5A3005-EDC1-4B84-AF74-0356FC0C5C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0700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  <p:sldLayoutId id="2147483836" r:id="rId12"/>
    <p:sldLayoutId id="2147483837" r:id="rId13"/>
    <p:sldLayoutId id="2147483838" r:id="rId14"/>
    <p:sldLayoutId id="2147483839" r:id="rId15"/>
    <p:sldLayoutId id="2147483840" r:id="rId16"/>
    <p:sldLayoutId id="2147483841" r:id="rId17"/>
  </p:sldLayoutIdLst>
  <mc:AlternateContent xmlns:mc="http://schemas.openxmlformats.org/markup-compatibility/2006" xmlns:p14="http://schemas.microsoft.com/office/powerpoint/2010/main">
    <mc:Choice Requires="p14">
      <p:transition spd="slow" p14:dur="30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g"/><Relationship Id="rId5" Type="http://schemas.openxmlformats.org/officeDocument/2006/relationships/image" Target="../media/image46.jpg"/><Relationship Id="rId4" Type="http://schemas.openxmlformats.org/officeDocument/2006/relationships/image" Target="../media/image45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10" Type="http://schemas.openxmlformats.org/officeDocument/2006/relationships/image" Target="../media/image56.jpeg"/><Relationship Id="rId4" Type="http://schemas.openxmlformats.org/officeDocument/2006/relationships/image" Target="../media/image50.jpeg"/><Relationship Id="rId9" Type="http://schemas.openxmlformats.org/officeDocument/2006/relationships/image" Target="../media/image5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90688" y="3592005"/>
            <a:ext cx="3337576" cy="1096231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Школьный </a:t>
            </a: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спортивный </a:t>
            </a:r>
            <a:b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клуб </a:t>
            </a: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«Надежда»</a:t>
            </a: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276060" y="155507"/>
            <a:ext cx="6568267" cy="42479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None/>
              <a:defRPr sz="2200" kern="1200" cap="all" baseline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2  «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резерв» </a:t>
            </a:r>
            <a:endParaRPr lang="ru-RU" sz="1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981791" y="2798380"/>
            <a:ext cx="7682254" cy="95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None/>
              <a:defRPr sz="2200" kern="1200" cap="all" baseline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одзаголовок 2"/>
          <p:cNvSpPr txBox="1">
            <a:spLocks/>
          </p:cNvSpPr>
          <p:nvPr/>
        </p:nvSpPr>
        <p:spPr>
          <a:xfrm>
            <a:off x="627679" y="682098"/>
            <a:ext cx="6084992" cy="4166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None/>
              <a:defRPr sz="2200" kern="1200" cap="all" baseline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хакасия</a:t>
            </a:r>
            <a:r>
              <a:rPr lang="ru-RU" sz="1600" b="1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Черногорск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1220" y="155507"/>
            <a:ext cx="1702925" cy="23021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6060" y="1184756"/>
            <a:ext cx="7024338" cy="72703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400" b="1" cap="all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общеобразовательное учреждение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400" b="1" cap="all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«Средняя общеобразовательная школа </a:t>
            </a:r>
            <a:r>
              <a:rPr lang="ru-RU" sz="1400" b="1" cap="all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19 </a:t>
            </a:r>
            <a:endParaRPr lang="ru-RU" sz="1400" b="1" cap="all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400" b="1" cap="all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углубленным изучением отдельных предметов»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0194" y="2710505"/>
            <a:ext cx="5273951" cy="39554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128858" y="5206495"/>
            <a:ext cx="3261236" cy="1274618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спортивно – туристического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направления: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Анучина Ольга Ивановна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286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462" y="105901"/>
            <a:ext cx="8992538" cy="1154863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/>
          <a:p>
            <a:pPr algn="ctr"/>
            <a:r>
              <a:rPr lang="ru-RU" sz="1800" b="1" dirty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Поддерживают свою спортивную форму воспитанники клуба </a:t>
            </a:r>
            <a:r>
              <a:rPr lang="ru-RU" sz="18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соревнованиях </a:t>
            </a:r>
            <a:r>
              <a:rPr lang="ru-RU" sz="1800" b="1" dirty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различного уровня.</a:t>
            </a:r>
            <a:br>
              <a:rPr lang="ru-RU" sz="1800" b="1" dirty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Не только учащиеся, но и родительский </a:t>
            </a:r>
            <a:r>
              <a:rPr lang="ru-RU" sz="18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коллектив</a:t>
            </a:r>
            <a:br>
              <a:rPr lang="ru-RU" sz="18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являются участниками, </a:t>
            </a:r>
            <a:r>
              <a:rPr lang="ru-RU" sz="18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становятся </a:t>
            </a:r>
            <a:r>
              <a:rPr lang="ru-RU" sz="1800" b="1" dirty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победителями и призерами!</a:t>
            </a:r>
            <a:endParaRPr lang="ru-RU" sz="1800" b="1" dirty="0">
              <a:solidFill>
                <a:schemeClr val="dk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9740" y="1315252"/>
            <a:ext cx="3490363" cy="26177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62" y="3800604"/>
            <a:ext cx="3921428" cy="29410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5558" y="4065443"/>
            <a:ext cx="3333825" cy="25003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407" y="1366037"/>
            <a:ext cx="3900388" cy="23292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151462" y="3343404"/>
            <a:ext cx="1282013" cy="61293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ГТО</a:t>
            </a:r>
            <a:endParaRPr lang="ru-RU" sz="1800" b="1" dirty="0">
              <a:solidFill>
                <a:schemeClr val="dk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880836" y="3476736"/>
            <a:ext cx="1282013" cy="87777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b="1" cap="all" baseline="0">
                <a:solidFill>
                  <a:schemeClr val="dk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ru-RU" dirty="0"/>
              <a:t>Кросс наций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08"/>
          <a:stretch/>
        </p:blipFill>
        <p:spPr>
          <a:xfrm>
            <a:off x="6928328" y="3343404"/>
            <a:ext cx="2086509" cy="32898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95465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prism isInverted="1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583" y="98683"/>
            <a:ext cx="8335076" cy="92825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r"/>
            <a:r>
              <a:rPr lang="ru-RU" sz="2000" b="1" dirty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Особенностью клуба является не только спортивно- туристическое развитие участников </a:t>
            </a:r>
            <a:r>
              <a:rPr lang="ru-RU" sz="20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клуба, но </a:t>
            </a:r>
            <a:r>
              <a:rPr lang="ru-RU" sz="2000" b="1" dirty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 </a:t>
            </a:r>
            <a:r>
              <a:rPr lang="ru-RU" sz="20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информационно- </a:t>
            </a:r>
            <a:r>
              <a:rPr lang="ru-RU" sz="2000" b="1" dirty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просветительская работа.</a:t>
            </a:r>
            <a:br>
              <a:rPr lang="ru-RU" sz="2000" b="1" dirty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000" b="1" dirty="0">
              <a:solidFill>
                <a:schemeClr val="dk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69658" y="5237236"/>
            <a:ext cx="4572000" cy="12003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/>
          <a:p>
            <a:pPr algn="ctr">
              <a:spcBef>
                <a:spcPct val="0"/>
              </a:spcBef>
            </a:pPr>
            <a:r>
              <a:rPr lang="ru-RU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Волонтерский отряд клуба «Эколидеры» принимают участие в различных акциях, проводят беседы, игры и другие мероприятия для младших школьников.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18" y="666979"/>
            <a:ext cx="3540303" cy="26552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552" y="3550455"/>
            <a:ext cx="3731037" cy="27918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342199" y="6107888"/>
            <a:ext cx="3443322" cy="65935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algn="ctr">
              <a:spcBef>
                <a:spcPct val="0"/>
              </a:spcBef>
              <a:defRPr b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ru-RU" dirty="0"/>
              <a:t>Участники клуба в целом занимаются пропагандой </a:t>
            </a:r>
            <a:r>
              <a:rPr lang="ru-RU" dirty="0" smtClean="0"/>
              <a:t>ЗОЖ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5521" y="1171666"/>
            <a:ext cx="5128217" cy="38373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41764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prism isInverted="1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604" y="129230"/>
            <a:ext cx="3270140" cy="494226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/>
          <a:p>
            <a:pPr algn="r"/>
            <a:r>
              <a:rPr lang="ru-RU" sz="2000" b="1" dirty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Клуб взаимодействует с …</a:t>
            </a:r>
            <a:endParaRPr lang="ru-RU" sz="2000" b="1" dirty="0">
              <a:solidFill>
                <a:schemeClr val="dk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444836" y="66625"/>
            <a:ext cx="2781533" cy="77193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algn="ctr">
              <a:spcBef>
                <a:spcPct val="0"/>
              </a:spcBef>
              <a:defRPr b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ru-RU" dirty="0"/>
              <a:t>МБОУ ДО «Центр творчества и досуга»</a:t>
            </a:r>
            <a:endParaRPr lang="ru-RU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10604" y="775954"/>
            <a:ext cx="2726116" cy="72537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algn="ctr">
              <a:spcBef>
                <a:spcPct val="0"/>
              </a:spcBef>
              <a:defRPr b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ru-RU" dirty="0"/>
              <a:t>МБОУ ДО «Центр развития творчества»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059591" y="171031"/>
            <a:ext cx="2856235" cy="7236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/>
          <a:p>
            <a:pPr algn="ctr">
              <a:spcBef>
                <a:spcPct val="0"/>
              </a:spcBef>
            </a:pPr>
            <a:r>
              <a:rPr lang="ru-RU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МАУ «Черногорский </a:t>
            </a:r>
            <a:r>
              <a:rPr lang="ru-RU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парк культуры и </a:t>
            </a:r>
            <a:r>
              <a:rPr lang="ru-RU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отдыха»</a:t>
            </a:r>
            <a:endParaRPr lang="ru-RU" b="1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680463" y="966106"/>
            <a:ext cx="3786813" cy="65014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algn="ctr">
              <a:spcBef>
                <a:spcPct val="0"/>
              </a:spcBef>
              <a:defRPr b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ru-RU" dirty="0"/>
              <a:t>Комитетом по культуре, молодежи и спорту г. Черногорска</a:t>
            </a:r>
            <a:endParaRPr lang="ru-RU" dirty="0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374074" y="5893182"/>
            <a:ext cx="8636139" cy="92365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algn="ctr">
              <a:spcBef>
                <a:spcPct val="0"/>
              </a:spcBef>
              <a:defRPr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Совместная деятельность со специализированной организацией позволяет работать на профессиональном туристическом оборудовании, а так же получать знания и опыт у профессионалов</a:t>
            </a:r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449" y="3365139"/>
            <a:ext cx="3549322" cy="25280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8145" y="2110794"/>
            <a:ext cx="4357681" cy="31041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374074" y="1741514"/>
            <a:ext cx="4184072" cy="16811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r">
              <a:spcBef>
                <a:spcPct val="0"/>
              </a:spcBef>
              <a:buNone/>
              <a:defRPr sz="2000" b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algn="ctr"/>
            <a:r>
              <a:rPr lang="ru-RU" dirty="0"/>
              <a:t>Главным </a:t>
            </a:r>
            <a:r>
              <a:rPr lang="ru-RU" dirty="0" smtClean="0"/>
              <a:t>партнером по взаимодействию по данному направлению является 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МБОУ ДО «Станция юных туристов»</a:t>
            </a:r>
          </a:p>
        </p:txBody>
      </p:sp>
    </p:spTree>
    <p:extLst>
      <p:ext uri="{BB962C8B-B14F-4D97-AF65-F5344CB8AC3E}">
        <p14:creationId xmlns:p14="http://schemas.microsoft.com/office/powerpoint/2010/main" val="2715811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prism isInverted="1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016" y="3325091"/>
            <a:ext cx="3877646" cy="29082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473" y="3325091"/>
            <a:ext cx="2584231" cy="34456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25" y="37189"/>
            <a:ext cx="4064000" cy="304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9" t="22055" r="3598"/>
          <a:stretch/>
        </p:blipFill>
        <p:spPr>
          <a:xfrm>
            <a:off x="2861041" y="2681647"/>
            <a:ext cx="2364353" cy="31285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" name="Заголовок 1"/>
          <p:cNvSpPr txBox="1">
            <a:spLocks/>
          </p:cNvSpPr>
          <p:nvPr/>
        </p:nvSpPr>
        <p:spPr>
          <a:xfrm>
            <a:off x="3103418" y="6050093"/>
            <a:ext cx="5943599" cy="6836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algn="ctr">
              <a:spcBef>
                <a:spcPct val="0"/>
              </a:spcBef>
              <a:buNone/>
              <a:defRPr sz="2000" b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ru-RU" dirty="0" smtClean="0"/>
              <a:t>Доступная </a:t>
            </a:r>
          </a:p>
          <a:p>
            <a:r>
              <a:rPr lang="ru-RU" dirty="0" smtClean="0"/>
              <a:t>материально- техническая база партнера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6936" y="151318"/>
            <a:ext cx="4064001" cy="30480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47792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0211" y="87841"/>
            <a:ext cx="4188169" cy="735303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/>
          <a:p>
            <a:pPr marL="0" algn="ctr">
              <a:spcBef>
                <a:spcPct val="0"/>
              </a:spcBef>
              <a:buNone/>
            </a:pPr>
            <a:r>
              <a:rPr lang="ru-RU" sz="20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Материально-техническая база </a:t>
            </a:r>
            <a:r>
              <a:rPr lang="ru-RU" sz="2000" b="1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клуба с </a:t>
            </a:r>
            <a:r>
              <a:rPr lang="ru-RU" sz="20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видовым назначением</a:t>
            </a:r>
            <a:endParaRPr lang="ru-RU" sz="2000" b="1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38" y="4434489"/>
            <a:ext cx="2989924" cy="22424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5227" y="631521"/>
            <a:ext cx="2118082" cy="15885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0683" y="4409452"/>
            <a:ext cx="2438419" cy="18288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1502" y="136286"/>
            <a:ext cx="2385580" cy="17891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2015" y="4434489"/>
            <a:ext cx="2965456" cy="22240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0" name="Заголовок 1"/>
          <p:cNvSpPr txBox="1">
            <a:spLocks/>
          </p:cNvSpPr>
          <p:nvPr/>
        </p:nvSpPr>
        <p:spPr>
          <a:xfrm>
            <a:off x="4450888" y="206390"/>
            <a:ext cx="2282421" cy="68258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algn="ctr">
              <a:spcBef>
                <a:spcPct val="0"/>
              </a:spcBef>
              <a:defRPr b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ru-RU" dirty="0" smtClean="0"/>
              <a:t>Большой и малый </a:t>
            </a:r>
          </a:p>
          <a:p>
            <a:r>
              <a:rPr lang="ru-RU" dirty="0" smtClean="0"/>
              <a:t>спортивный залы</a:t>
            </a:r>
            <a:endParaRPr lang="ru-RU" dirty="0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3563" y="1073679"/>
            <a:ext cx="1988462" cy="14913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7"/>
          <a:stretch/>
        </p:blipFill>
        <p:spPr>
          <a:xfrm>
            <a:off x="2571559" y="2398337"/>
            <a:ext cx="2333184" cy="18259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5" name="Заголовок 1"/>
          <p:cNvSpPr txBox="1">
            <a:spLocks/>
          </p:cNvSpPr>
          <p:nvPr/>
        </p:nvSpPr>
        <p:spPr>
          <a:xfrm>
            <a:off x="264660" y="1010295"/>
            <a:ext cx="1801091" cy="68258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algn="ctr">
              <a:spcBef>
                <a:spcPct val="0"/>
              </a:spcBef>
              <a:defRPr b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ru-RU" dirty="0" smtClean="0"/>
              <a:t>Спортивный инвентарь</a:t>
            </a:r>
            <a:endParaRPr lang="ru-RU" dirty="0"/>
          </a:p>
        </p:txBody>
      </p:sp>
      <p:sp>
        <p:nvSpPr>
          <p:cNvPr id="26" name="Заголовок 1"/>
          <p:cNvSpPr txBox="1">
            <a:spLocks/>
          </p:cNvSpPr>
          <p:nvPr/>
        </p:nvSpPr>
        <p:spPr>
          <a:xfrm>
            <a:off x="239358" y="4102908"/>
            <a:ext cx="2069385" cy="45297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algn="ctr">
              <a:spcBef>
                <a:spcPct val="0"/>
              </a:spcBef>
              <a:defRPr b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ru-RU" dirty="0" smtClean="0"/>
              <a:t>Футбольное поле</a:t>
            </a:r>
            <a:endParaRPr lang="ru-RU" dirty="0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38" y="2161018"/>
            <a:ext cx="2179278" cy="16344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7" name="Заголовок 1"/>
          <p:cNvSpPr txBox="1">
            <a:spLocks/>
          </p:cNvSpPr>
          <p:nvPr/>
        </p:nvSpPr>
        <p:spPr>
          <a:xfrm>
            <a:off x="4492725" y="6342784"/>
            <a:ext cx="2069385" cy="3918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algn="ctr">
              <a:spcBef>
                <a:spcPct val="0"/>
              </a:spcBef>
              <a:defRPr b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ru-RU" dirty="0" smtClean="0"/>
              <a:t>Зал хореографии</a:t>
            </a:r>
            <a:endParaRPr lang="ru-RU" dirty="0"/>
          </a:p>
        </p:txBody>
      </p:sp>
      <p:sp>
        <p:nvSpPr>
          <p:cNvPr id="28" name="Заголовок 1"/>
          <p:cNvSpPr txBox="1">
            <a:spLocks/>
          </p:cNvSpPr>
          <p:nvPr/>
        </p:nvSpPr>
        <p:spPr>
          <a:xfrm>
            <a:off x="6722992" y="5987073"/>
            <a:ext cx="2069385" cy="67150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algn="ctr">
              <a:spcBef>
                <a:spcPct val="0"/>
              </a:spcBef>
              <a:defRPr b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ru-RU" dirty="0" smtClean="0"/>
              <a:t>Теннисные столы и инвентарь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9334" y="2178486"/>
            <a:ext cx="3034354" cy="20721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9" name="Заголовок 1"/>
          <p:cNvSpPr txBox="1">
            <a:spLocks/>
          </p:cNvSpPr>
          <p:nvPr/>
        </p:nvSpPr>
        <p:spPr>
          <a:xfrm>
            <a:off x="5074117" y="2295439"/>
            <a:ext cx="2282421" cy="31709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algn="ctr">
              <a:spcBef>
                <a:spcPct val="0"/>
              </a:spcBef>
              <a:defRPr b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ru-RU" dirty="0" smtClean="0"/>
              <a:t>Хоккейная коробка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3842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1309" y="117800"/>
            <a:ext cx="2951018" cy="2213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173" y="989116"/>
            <a:ext cx="3196135" cy="23971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948" y="1370962"/>
            <a:ext cx="3017659" cy="22632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2885859" y="62758"/>
            <a:ext cx="4327098" cy="52175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>
              <a:spcBef>
                <a:spcPct val="0"/>
              </a:spcBef>
              <a:buFont typeface="Wingdings 3" charset="2"/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Планы клуба в перспективе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92562" y="679434"/>
            <a:ext cx="4060783" cy="93951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algn="ctr">
              <a:spcBef>
                <a:spcPct val="0"/>
              </a:spcBef>
              <a:defRPr b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ru-RU" dirty="0" smtClean="0"/>
              <a:t>Реконструкция действующей спортивной площадки и создание туристической полосы препятствий</a:t>
            </a:r>
            <a:endParaRPr lang="ru-RU" dirty="0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4678562" y="3885196"/>
            <a:ext cx="4239491" cy="261707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algn="ctr">
              <a:spcBef>
                <a:spcPct val="0"/>
              </a:spcBef>
              <a:defRPr b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ru-RU" dirty="0" smtClean="0"/>
              <a:t>Организация участия участников клуба в соревнованиях, конкурсах республиканского и федерального уровней.</a:t>
            </a:r>
          </a:p>
          <a:p>
            <a:r>
              <a:rPr lang="ru-RU" dirty="0" smtClean="0"/>
              <a:t>Целью на следующий год участие в Республиканском туристическом слете и  Всероссийском проекте РДШ </a:t>
            </a:r>
          </a:p>
          <a:p>
            <a:r>
              <a:rPr lang="ru-RU" dirty="0" smtClean="0"/>
              <a:t>«Я познаю Россию. Прогулки по стране»</a:t>
            </a:r>
          </a:p>
          <a:p>
            <a:endParaRPr lang="ru-RU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3" t="56161" r="169" b="10303"/>
          <a:stretch/>
        </p:blipFill>
        <p:spPr>
          <a:xfrm>
            <a:off x="965543" y="3790816"/>
            <a:ext cx="3713019" cy="28403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31587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prism isInverted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6567" y="135037"/>
            <a:ext cx="8765135" cy="457941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000" b="1" dirty="0" smtClean="0">
                <a:latin typeface="+mn-lt"/>
              </a:rPr>
              <a:t>ШСК «Надежда» действует в МБОУ СОШ № 19 с 2016 года</a:t>
            </a:r>
            <a:endParaRPr lang="ru-RU" sz="2000" b="1" dirty="0">
              <a:latin typeface="+mn-lt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723611" y="1483545"/>
            <a:ext cx="4371577" cy="70065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cap="none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В рамках работы клуба в школе работают традиционные спортивные секции</a:t>
            </a:r>
            <a:r>
              <a:rPr lang="ru-RU" sz="1600" b="1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: </a:t>
            </a:r>
          </a:p>
          <a:p>
            <a:r>
              <a:rPr lang="ru-RU" sz="1600" b="1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волейбол</a:t>
            </a:r>
            <a:r>
              <a:rPr lang="ru-RU" sz="1600" b="1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, баскетбол, футбол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498764" y="715666"/>
            <a:ext cx="8077200" cy="65622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latin typeface="+mn-lt"/>
              </a:rPr>
              <a:t>В клубе созданы оптимальные условия для развития массового и профессионального видов спорта</a:t>
            </a:r>
            <a:endParaRPr lang="ru-RU" sz="1800" b="1" dirty="0">
              <a:latin typeface="+mn-lt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72" t="1162"/>
          <a:stretch/>
        </p:blipFill>
        <p:spPr>
          <a:xfrm>
            <a:off x="5585590" y="1494575"/>
            <a:ext cx="3269130" cy="25304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139925" y="2295863"/>
            <a:ext cx="5542647" cy="106004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cap="none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В </a:t>
            </a:r>
            <a:r>
              <a:rPr lang="ru-RU" sz="1600" b="1" cap="none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тесном взаимодействии с </a:t>
            </a:r>
            <a:r>
              <a:rPr lang="ru-RU" sz="1600" b="1" cap="none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Федерацией дзюдо </a:t>
            </a:r>
            <a:r>
              <a:rPr lang="ru-RU" sz="1600" b="1" cap="none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РХ»  воспитанники клуба занимаются в секции </a:t>
            </a:r>
            <a:r>
              <a:rPr lang="ru-RU" sz="1600" b="1" cap="none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«Дзюдо</a:t>
            </a:r>
            <a:r>
              <a:rPr lang="ru-RU" sz="1600" b="1" cap="none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». </a:t>
            </a:r>
            <a:endParaRPr lang="ru-RU" sz="1600" b="1" cap="none" dirty="0" smtClean="0">
              <a:solidFill>
                <a:schemeClr val="dk1"/>
              </a:solidFill>
              <a:latin typeface="+mn-lt"/>
              <a:ea typeface="+mn-ea"/>
              <a:cs typeface="+mn-cs"/>
            </a:endParaRPr>
          </a:p>
          <a:p>
            <a:r>
              <a:rPr lang="ru-RU" sz="1600" b="1" cap="none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На </a:t>
            </a:r>
            <a:r>
              <a:rPr lang="ru-RU" sz="1600" b="1" cap="none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базе школы открыты 2 спортивных класса по данному виду спорта. </a:t>
            </a:r>
            <a:endParaRPr lang="ru-RU" sz="1600" b="1" cap="none" dirty="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33208" y="3478598"/>
            <a:ext cx="5449364" cy="104600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600" b="1" cap="none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Курсами внеурочной деятельности в клубе </a:t>
            </a:r>
            <a:r>
              <a:rPr lang="ru-RU" sz="1600" b="1" cap="none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реализуются </a:t>
            </a:r>
            <a:r>
              <a:rPr lang="ru-RU" sz="1600" b="1" cap="none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секции </a:t>
            </a:r>
            <a:endParaRPr lang="ru-RU" sz="1600" b="1" cap="none" dirty="0" smtClean="0">
              <a:solidFill>
                <a:schemeClr val="dk1"/>
              </a:solidFill>
              <a:latin typeface="+mn-lt"/>
              <a:ea typeface="+mn-ea"/>
              <a:cs typeface="+mn-cs"/>
            </a:endParaRPr>
          </a:p>
          <a:p>
            <a:pPr algn="l"/>
            <a:r>
              <a:rPr lang="ru-RU" sz="1600" b="1" cap="none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«</a:t>
            </a:r>
            <a:r>
              <a:rPr lang="ru-RU" sz="1600" b="1" cap="none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Настольный теннис», «Белая ладья», </a:t>
            </a:r>
            <a:endParaRPr lang="ru-RU" sz="1600" b="1" cap="none" dirty="0" smtClean="0">
              <a:solidFill>
                <a:schemeClr val="dk1"/>
              </a:solidFill>
              <a:latin typeface="+mn-lt"/>
              <a:ea typeface="+mn-ea"/>
              <a:cs typeface="+mn-cs"/>
            </a:endParaRPr>
          </a:p>
          <a:p>
            <a:pPr algn="l"/>
            <a:r>
              <a:rPr lang="ru-RU" sz="1600" b="1" cap="none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«</a:t>
            </a:r>
            <a:r>
              <a:rPr lang="ru-RU" sz="1600" b="1" cap="none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Футбол/хоккей с шайбой»</a:t>
            </a:r>
            <a:endParaRPr lang="ru-RU" sz="1600" b="1" cap="none" dirty="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88" t="20202" r="5910" b="8283"/>
          <a:stretch/>
        </p:blipFill>
        <p:spPr>
          <a:xfrm>
            <a:off x="4833527" y="4197124"/>
            <a:ext cx="4078548" cy="25644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2" t="3030"/>
          <a:stretch/>
        </p:blipFill>
        <p:spPr>
          <a:xfrm>
            <a:off x="1130057" y="4524603"/>
            <a:ext cx="3174453" cy="22370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27158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527" y="147464"/>
            <a:ext cx="8756073" cy="118257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1800" b="1" cap="all" dirty="0">
                <a:solidFill>
                  <a:schemeClr val="tx1"/>
                </a:solidFill>
                <a:latin typeface="+mn-lt"/>
              </a:rPr>
              <a:t>Особенностью клуба является популяризация и занятия участников клуба спортивно- туристическим </a:t>
            </a:r>
            <a:r>
              <a:rPr lang="ru-RU" sz="1800" b="1" cap="all" dirty="0">
                <a:solidFill>
                  <a:schemeClr val="tx1"/>
                </a:solidFill>
                <a:latin typeface="+mn-lt"/>
              </a:rPr>
              <a:t>направлением</a:t>
            </a:r>
            <a:r>
              <a:rPr lang="ru-RU" sz="1800" b="1" cap="all" dirty="0">
                <a:solidFill>
                  <a:schemeClr val="tx1"/>
                </a:solidFill>
                <a:latin typeface="+mn-lt"/>
              </a:rPr>
              <a:t>.</a:t>
            </a:r>
            <a:br>
              <a:rPr lang="ru-RU" sz="1800" b="1" cap="all" dirty="0">
                <a:solidFill>
                  <a:schemeClr val="tx1"/>
                </a:solidFill>
                <a:latin typeface="+mn-lt"/>
              </a:rPr>
            </a:br>
            <a:r>
              <a:rPr lang="ru-RU" sz="1800" b="1" cap="all" dirty="0" smtClean="0">
                <a:solidFill>
                  <a:schemeClr val="tx1"/>
                </a:solidFill>
                <a:latin typeface="+mn-lt"/>
              </a:rPr>
              <a:t>развиваются </a:t>
            </a:r>
            <a:r>
              <a:rPr lang="ru-RU" sz="1800" b="1" cap="all" dirty="0">
                <a:solidFill>
                  <a:schemeClr val="tx1"/>
                </a:solidFill>
                <a:latin typeface="+mn-lt"/>
              </a:rPr>
              <a:t>неолимпийские виды спорта, такие </a:t>
            </a:r>
            <a:r>
              <a:rPr lang="ru-RU" sz="1800" b="1" cap="all" dirty="0" smtClean="0">
                <a:solidFill>
                  <a:schemeClr val="tx1"/>
                </a:solidFill>
                <a:latin typeface="+mn-lt"/>
              </a:rPr>
              <a:t>как</a:t>
            </a:r>
            <a:br>
              <a:rPr lang="ru-RU" sz="1800" b="1" cap="all" dirty="0" smtClean="0">
                <a:solidFill>
                  <a:schemeClr val="tx1"/>
                </a:solidFill>
                <a:latin typeface="+mn-lt"/>
              </a:rPr>
            </a:br>
            <a:r>
              <a:rPr lang="ru-RU" sz="1800" b="1" cap="all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1800" b="1" cap="all" dirty="0">
                <a:solidFill>
                  <a:schemeClr val="tx1"/>
                </a:solidFill>
                <a:latin typeface="+mn-lt"/>
              </a:rPr>
              <a:t>«туризм</a:t>
            </a:r>
            <a:r>
              <a:rPr lang="ru-RU" sz="1800" b="1" cap="all" dirty="0" smtClean="0">
                <a:solidFill>
                  <a:schemeClr val="tx1"/>
                </a:solidFill>
                <a:latin typeface="+mn-lt"/>
              </a:rPr>
              <a:t>», «спортивное </a:t>
            </a:r>
            <a:r>
              <a:rPr lang="ru-RU" sz="1800" b="1" cap="all" dirty="0">
                <a:solidFill>
                  <a:schemeClr val="tx1"/>
                </a:solidFill>
                <a:latin typeface="+mn-lt"/>
              </a:rPr>
              <a:t>ориентирование</a:t>
            </a:r>
            <a:r>
              <a:rPr lang="ru-RU" sz="1800" b="1" cap="all" dirty="0" smtClean="0">
                <a:solidFill>
                  <a:schemeClr val="tx1"/>
                </a:solidFill>
                <a:latin typeface="+mn-lt"/>
              </a:rPr>
              <a:t>».</a:t>
            </a:r>
            <a:endParaRPr lang="ru-RU" sz="1800" b="1" cap="all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09572" y="2088572"/>
            <a:ext cx="4551217" cy="30341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06"/>
          <a:stretch/>
        </p:blipFill>
        <p:spPr>
          <a:xfrm>
            <a:off x="429488" y="1233054"/>
            <a:ext cx="4867565" cy="33191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5673" y="3853217"/>
            <a:ext cx="4022435" cy="27969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80822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52399" y="110000"/>
            <a:ext cx="8818416" cy="975591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1600" b="1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Для организации и проведения физкультурно- оздоровительной и спортивной деятельности в данном направлении в клубе </a:t>
            </a:r>
            <a:r>
              <a:rPr lang="ru-RU" sz="1600" b="1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применяются</a:t>
            </a:r>
            <a:br>
              <a:rPr lang="ru-RU" sz="1600" b="1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</a:br>
            <a:r>
              <a:rPr lang="ru-RU" sz="1600" b="1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600" b="1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различные формы и технологии</a:t>
            </a:r>
            <a:endParaRPr lang="ru-RU" sz="1600" b="1" dirty="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45471" y="1182984"/>
            <a:ext cx="4260274" cy="244333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Данное направление реализуется через курс внеурочной деятельности </a:t>
            </a:r>
          </a:p>
          <a:p>
            <a:r>
              <a:rPr lang="ru-RU" sz="1600" b="1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«Туристический маршрут» </a:t>
            </a:r>
          </a:p>
          <a:p>
            <a:endParaRPr lang="ru-RU" sz="1600" b="1" dirty="0">
              <a:solidFill>
                <a:schemeClr val="dk1"/>
              </a:solidFill>
              <a:latin typeface="+mn-lt"/>
              <a:ea typeface="+mn-ea"/>
              <a:cs typeface="+mn-cs"/>
            </a:endParaRPr>
          </a:p>
          <a:p>
            <a:r>
              <a:rPr lang="ru-RU" sz="1600" b="1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Цель курса: </a:t>
            </a:r>
            <a:r>
              <a:rPr lang="ru-RU" sz="1600" b="1" cap="none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формирование здорового образа жизни средствами туризма и краеведения, создание условий для самореализации, социальной адаптации, оздоровления</a:t>
            </a:r>
            <a:r>
              <a:rPr lang="ru-RU" sz="1600" b="1" dirty="0" smtClean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.</a:t>
            </a:r>
            <a:endParaRPr lang="ru-RU" sz="1600" b="1" dirty="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66535" y="1127745"/>
            <a:ext cx="408016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 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курса: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освоить туристские навыки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походе, слёте;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освоить знания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прохождения технических этапов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туризму;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приобрести умения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навыки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работе с картой и компасом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познакомиться с туристическим направлением родного края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2418" y="3188565"/>
            <a:ext cx="4728397" cy="35462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31170" y="3626320"/>
            <a:ext cx="4530437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Воспитательные и развивающие задачи курса: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Сформировать общую культуру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личности,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способную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адаптироваться в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сформировать жизненную позицию самостоятельности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волевые качества;</a:t>
            </a:r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воспитать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стремление к саморазвитию;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воспитать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потребность в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ЗОЖ;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сформировать организаторские навыки,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вести себя в коллективе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обучить выдержке, смелости в решении возникающих вопросов, усидчивости, </a:t>
            </a:r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способности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управлять своим поведением;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Развивать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эмоциональную сферу личности, повысить уверенность в себе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1088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21673" y="108803"/>
            <a:ext cx="5576456" cy="1207379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азвитие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силы, выносливости, координации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 воспитанников клуба в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с их возрастными и физическими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возможностями происходит на уроках физической культуры. </a:t>
            </a:r>
            <a:endParaRPr lang="ru-RU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221673" y="4934363"/>
            <a:ext cx="4003964" cy="17318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8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8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омимо имеющейся материально- технической базы самого клуба в школе располагается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8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тренажерный зал, который позволяет готовиться к соревнованиям и походам</a:t>
            </a:r>
            <a:endParaRPr lang="ru-RU" sz="1800" cap="none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129" y="219640"/>
            <a:ext cx="3151909" cy="42025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168" y="1303758"/>
            <a:ext cx="4682836" cy="35121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5" t="7817" r="10450" b="17593"/>
          <a:stretch/>
        </p:blipFill>
        <p:spPr>
          <a:xfrm>
            <a:off x="4426996" y="3736663"/>
            <a:ext cx="4572001" cy="30479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837937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2"/>
          <p:cNvSpPr>
            <a:spLocks noGrp="1"/>
          </p:cNvSpPr>
          <p:nvPr>
            <p:ph sz="quarter" idx="13"/>
          </p:nvPr>
        </p:nvSpPr>
        <p:spPr>
          <a:xfrm>
            <a:off x="1" y="96983"/>
            <a:ext cx="9074726" cy="13716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16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последнее время </a:t>
            </a:r>
            <a:r>
              <a:rPr lang="ru-RU" sz="16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республике </a:t>
            </a:r>
            <a:r>
              <a:rPr lang="ru-RU" sz="16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Хакасия актуальной </a:t>
            </a:r>
            <a:endParaRPr lang="ru-RU" sz="1600" b="1" dirty="0" smtClean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</a:t>
            </a:r>
            <a:r>
              <a:rPr lang="ru-RU" sz="16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и популяризация туристической деятельности.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6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Школа в рамках взаимодействия </a:t>
            </a:r>
            <a:r>
              <a:rPr lang="ru-RU" sz="1600" b="1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ученического</a:t>
            </a:r>
            <a:r>
              <a:rPr lang="ru-RU" sz="16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педагогического и родительского коллективов </a:t>
            </a:r>
            <a:endParaRPr lang="ru-RU" sz="1600" b="1" dirty="0" smtClean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рамках реализации курса внеурочной деятельности «Я – житель земли хакасской» </a:t>
            </a:r>
            <a:endParaRPr lang="ru-RU" sz="1600" b="1" dirty="0" smtClean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6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регулярной основе проводятся выездные экскурсии по территории Хакасии </a:t>
            </a:r>
            <a:endParaRPr lang="ru-RU" sz="1600" b="1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5446" y="1468582"/>
            <a:ext cx="2909281" cy="53894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9"/>
          <a:stretch/>
        </p:blipFill>
        <p:spPr>
          <a:xfrm>
            <a:off x="149429" y="4156268"/>
            <a:ext cx="3566559" cy="25730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54" y="1460626"/>
            <a:ext cx="3491346" cy="26185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72" b="2340"/>
          <a:stretch/>
        </p:blipFill>
        <p:spPr>
          <a:xfrm>
            <a:off x="3487631" y="1731722"/>
            <a:ext cx="2847785" cy="46966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918596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2"/>
          <p:cNvSpPr>
            <a:spLocks noGrp="1"/>
          </p:cNvSpPr>
          <p:nvPr>
            <p:ph sz="quarter" idx="13"/>
          </p:nvPr>
        </p:nvSpPr>
        <p:spPr>
          <a:xfrm>
            <a:off x="180107" y="136517"/>
            <a:ext cx="8811493" cy="62548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6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Эффективность работы школьного спортивного клуба можно оценить по </a:t>
            </a:r>
            <a:r>
              <a:rPr lang="ru-RU" sz="16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достижениям</a:t>
            </a:r>
            <a:r>
              <a:rPr lang="ru-RU" sz="16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участников клуба и активному участию </a:t>
            </a:r>
            <a:r>
              <a:rPr lang="ru-RU" sz="1600" b="1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спортивно- массовых мероприятиях</a:t>
            </a:r>
            <a:endParaRPr lang="ru-RU" sz="1600" b="1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 txBox="1">
            <a:spLocks/>
          </p:cNvSpPr>
          <p:nvPr/>
        </p:nvSpPr>
        <p:spPr>
          <a:xfrm>
            <a:off x="209308" y="741855"/>
            <a:ext cx="3075710" cy="1558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b="1" cap="none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600" b="1" cap="none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униципальные соревнования по спортивному ориентированию в условиях закрытого помещения, городской местности. </a:t>
            </a:r>
            <a:endParaRPr lang="ru-RU" sz="1600" b="1" cap="none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180106" y="4704381"/>
            <a:ext cx="3677031" cy="194580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400" b="1" cap="none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2020-2021 учебный год воспитанники клуба приняли участие </a:t>
            </a:r>
            <a:r>
              <a:rPr lang="ru-RU" sz="1400" b="1" cap="none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 чем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400" b="1" cap="none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25 конкурсах экологического, туристического, спортивного, интеллектуального направлений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400" b="1" cap="none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города и Республики.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ru-RU" sz="1400" b="1" cap="none" dirty="0" smtClean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400" b="1" cap="none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– победители и призеры!</a:t>
            </a:r>
            <a:endParaRPr lang="ru-RU" sz="1400" b="1" cap="none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2373" y="1016832"/>
            <a:ext cx="3169227" cy="21128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26" y="2299855"/>
            <a:ext cx="3322550" cy="22672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5018" y="714781"/>
            <a:ext cx="2880050" cy="21600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3421378" y="3473518"/>
            <a:ext cx="3348730" cy="25115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17" t="4999" r="15038" b="21364"/>
          <a:stretch/>
        </p:blipFill>
        <p:spPr>
          <a:xfrm>
            <a:off x="6428509" y="3384482"/>
            <a:ext cx="2563091" cy="33757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5375565" y="6183769"/>
            <a:ext cx="3041994" cy="46641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b="1" cap="none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Экологические конкурсы</a:t>
            </a:r>
            <a:endParaRPr lang="ru-RU" sz="1600" b="1" cap="none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34023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691" y="129142"/>
            <a:ext cx="6899563" cy="1325585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протяжении последних трех лет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клуба </a:t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оттачивают свои навыки перемещения по пересеченной местности и познают уголки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родного края, принося при этом пользу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природе принимая участия в открытых соревнованиях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«Чистые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игры» в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Республике Хакасия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135746" y="5954550"/>
            <a:ext cx="6008254" cy="9034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dirty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этом году наша команда стала победителем </a:t>
            </a:r>
            <a:endParaRPr lang="ru-RU" sz="1600" b="1" dirty="0" smtClean="0">
              <a:solidFill>
                <a:schemeClr val="dk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 </a:t>
            </a:r>
            <a:r>
              <a:rPr lang="ru-RU" sz="1600" b="1" dirty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выиграла главный приз Ребята отправились </a:t>
            </a:r>
            <a:endParaRPr lang="ru-RU" sz="1600" b="1" dirty="0" smtClean="0">
              <a:solidFill>
                <a:schemeClr val="dk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</a:t>
            </a:r>
            <a:r>
              <a:rPr lang="ru-RU" sz="1600" b="1" dirty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катерную поездку по реке Енисей! </a:t>
            </a:r>
            <a:endParaRPr lang="ru-RU" sz="1600" b="1" dirty="0">
              <a:solidFill>
                <a:schemeClr val="dk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90" y="1454727"/>
            <a:ext cx="4704932" cy="26465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8291" y="3710007"/>
            <a:ext cx="2929081" cy="21968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9008" y="3509983"/>
            <a:ext cx="2974109" cy="22305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36" t="14102" r="13140" b="16667"/>
          <a:stretch/>
        </p:blipFill>
        <p:spPr>
          <a:xfrm>
            <a:off x="5516995" y="1303152"/>
            <a:ext cx="3325091" cy="22444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9540" y="149268"/>
            <a:ext cx="1817832" cy="12860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91" y="4297690"/>
            <a:ext cx="3011055" cy="22582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68037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prism isInverted="1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123752" y="5212814"/>
            <a:ext cx="2383920" cy="154869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 lnSpcReduction="10000"/>
          </a:bodyPr>
          <a:lstStyle>
            <a:lvl1pPr algn="ctr">
              <a:spcBef>
                <a:spcPct val="0"/>
              </a:spcBef>
              <a:buNone/>
              <a:defRPr sz="1600" b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ru-RU" dirty="0"/>
              <a:t>Ребята на практике оттачивают свои туристические навыки в условиях жизни в палаточном городке на природе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221" y="124611"/>
            <a:ext cx="2979665" cy="22347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94" y="2450543"/>
            <a:ext cx="3475668" cy="26067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7672" y="4270003"/>
            <a:ext cx="3333261" cy="24999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5278" y="959647"/>
            <a:ext cx="4632976" cy="34876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542" y="4087637"/>
            <a:ext cx="3600104" cy="24567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64114" y="90947"/>
            <a:ext cx="5824467" cy="979989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1800" b="1" dirty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</a:t>
            </a:r>
            <a:r>
              <a:rPr lang="ru-RU" sz="1800" b="1" dirty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летний</a:t>
            </a:r>
            <a:r>
              <a:rPr lang="ru-RU" sz="1800" b="1" dirty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период команда клуба совместно с руководителями традиционно принимает участие в муниципальном туристическом слете </a:t>
            </a:r>
            <a:endParaRPr lang="ru-RU" sz="1800" b="1" dirty="0">
              <a:solidFill>
                <a:schemeClr val="dk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8603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prism isInverted="1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1760</TotalTime>
  <Words>708</Words>
  <Application>Microsoft Office PowerPoint</Application>
  <PresentationFormat>Экран (4:3)</PresentationFormat>
  <Paragraphs>89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Times New Roman</vt:lpstr>
      <vt:lpstr>Trebuchet MS</vt:lpstr>
      <vt:lpstr>Wingdings 3</vt:lpstr>
      <vt:lpstr>Аспект</vt:lpstr>
      <vt:lpstr>Школьный  спортивный  клуб  «Надежда»</vt:lpstr>
      <vt:lpstr>ШСК «Надежда» действует в МБОУ СОШ № 19 с 2016 года</vt:lpstr>
      <vt:lpstr>Особенностью клуба является популяризация и занятия участников клуба спортивно- туристическим направлением. развиваются неолимпийские виды спорта, такие как  «туризм», «спортивное ориентирование».</vt:lpstr>
      <vt:lpstr>Для организации и проведения физкультурно- оздоровительной и спортивной деятельности в данном направлении в клубе применяются  различные формы и технологии</vt:lpstr>
      <vt:lpstr>Презентация PowerPoint</vt:lpstr>
      <vt:lpstr>Презентация PowerPoint</vt:lpstr>
      <vt:lpstr>Презентация PowerPoint</vt:lpstr>
      <vt:lpstr>На протяжении последних трех лет участники клуба   оттачивают свои навыки перемещения по пересеченной местности и познают уголки родного края, принося при этом пользу природе принимая участия в открытых соревнованиях  «Чистые игры» в Республике Хакасия</vt:lpstr>
      <vt:lpstr>В летний период команда клуба совместно с руководителями традиционно принимает участие в муниципальном туристическом слете </vt:lpstr>
      <vt:lpstr>Поддерживают свою спортивную форму воспитанники клуба  в соревнованиях различного уровня. Не только учащиеся, но и родительский коллектив  являются участниками, становятся победителями и призерами!</vt:lpstr>
      <vt:lpstr>Особенностью клуба является не только спортивно- туристическое развитие участников клуба, но и  информационно- просветительская работа. </vt:lpstr>
      <vt:lpstr>Клуб взаимодействует с …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Привлекательность клуба</dc:title>
  <dc:creator>Семья</dc:creator>
  <cp:lastModifiedBy>Ч19_ЖелтышеваЮЕ</cp:lastModifiedBy>
  <cp:revision>116</cp:revision>
  <dcterms:created xsi:type="dcterms:W3CDTF">2018-04-26T16:41:05Z</dcterms:created>
  <dcterms:modified xsi:type="dcterms:W3CDTF">2021-08-19T23:41:03Z</dcterms:modified>
</cp:coreProperties>
</file>